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1"/>
  </p:notesMasterIdLst>
  <p:sldIdLst>
    <p:sldId id="256" r:id="rId3"/>
    <p:sldId id="274" r:id="rId4"/>
    <p:sldId id="283" r:id="rId5"/>
    <p:sldId id="275" r:id="rId6"/>
    <p:sldId id="276" r:id="rId7"/>
    <p:sldId id="262" r:id="rId8"/>
    <p:sldId id="277" r:id="rId9"/>
    <p:sldId id="269" r:id="rId10"/>
    <p:sldId id="270" r:id="rId11"/>
    <p:sldId id="284" r:id="rId12"/>
    <p:sldId id="271" r:id="rId13"/>
    <p:sldId id="278" r:id="rId14"/>
    <p:sldId id="285" r:id="rId15"/>
    <p:sldId id="280" r:id="rId16"/>
    <p:sldId id="281" r:id="rId17"/>
    <p:sldId id="286" r:id="rId18"/>
    <p:sldId id="279" r:id="rId19"/>
    <p:sldId id="282" r:id="rId2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89" name="AutoShape 1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0" name="AutoShape 1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3" name="AutoShape 2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4" name="AutoShape 2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5" name="AutoShape 2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6" name="AutoShape 2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7" name="AutoShape 2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8" name="AutoShape 2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099" name="AutoShape 2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0" name="AutoShape 2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1" name="AutoShape 2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2" name="AutoShape 3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3" name="AutoShape 3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4" name="AutoShape 3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5" name="AutoShape 3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6" name="AutoShape 3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7" name="AutoShape 3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8" name="AutoShape 3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09" name="AutoShape 3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0" name="AutoShape 3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1" name="AutoShape 3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2" name="AutoShape 4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3" name="AutoShape 4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5" name="AutoShape 4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6" name="AutoShape 4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7" name="AutoShape 4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8" name="Text Box 46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19" name="Text Box 47"/>
          <p:cNvSpPr txBox="1">
            <a:spLocks noChangeArrowheads="1"/>
          </p:cNvSpPr>
          <p:nvPr/>
        </p:nvSpPr>
        <p:spPr bwMode="auto">
          <a:xfrm>
            <a:off x="3884613" y="0"/>
            <a:ext cx="29559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20" name="Rectangle 48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00563" cy="335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121" name="Rectangle 49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4963" cy="404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AR" smtClean="0"/>
          </a:p>
        </p:txBody>
      </p:sp>
      <p:sp>
        <p:nvSpPr>
          <p:cNvPr id="3122" name="Text Box 50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00362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Calibri" charset="0"/>
              </a:defRPr>
            </a:lvl1pPr>
          </a:lstStyle>
          <a:p>
            <a:fld id="{79038B18-3641-4A35-801D-4422B5F1D2A5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8622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85C153-6C80-4A19-B986-406529E4D6CA}" type="slidenum">
              <a:rPr lang="es-ES"/>
              <a:pPr/>
              <a:t>1</a:t>
            </a:fld>
            <a:endParaRPr lang="es-ES" dirty="0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225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835CB9-9D6E-44BD-8F82-A6806BD3EFF4}" type="slidenum">
              <a:rPr lang="es-ES"/>
              <a:pPr/>
              <a:t>2</a:t>
            </a:fld>
            <a:endParaRPr lang="es-ES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05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76BE028B-022E-4A67-A41B-F67FA1B7375E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2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1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6CA1065-1EE8-4F0B-85CE-BB7893B91160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2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178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23FFD71-F616-4391-86BA-6BAF2A0FAC0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2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4C12067-CD5F-48ED-A95C-A98DC54D11CD}" type="slidenum">
              <a:rPr lang="es-ES" sz="1200">
                <a:solidFill>
                  <a:srgbClr val="000000"/>
                </a:solidFill>
                <a:latin typeface="Times New Roman" pitchFamily="16" charset="0"/>
              </a:rPr>
              <a:pPr algn="r"/>
              <a:t>2</a:t>
            </a:fld>
            <a:endParaRPr lang="es-E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84613" y="8685213"/>
            <a:ext cx="2955925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CA22F4C-DAC8-403B-AA5C-A49250CC385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2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23559" name="Rectangle 7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835CB9-9D6E-44BD-8F82-A6806BD3EFF4}" type="slidenum">
              <a:rPr lang="es-ES"/>
              <a:pPr/>
              <a:t>3</a:t>
            </a:fld>
            <a:endParaRPr lang="es-ES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05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76BE028B-022E-4A67-A41B-F67FA1B7375E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3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1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6CA1065-1EE8-4F0B-85CE-BB7893B91160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3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178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23FFD71-F616-4391-86BA-6BAF2A0FAC0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3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4C12067-CD5F-48ED-A95C-A98DC54D11CD}" type="slidenum">
              <a:rPr lang="es-ES" sz="1200">
                <a:solidFill>
                  <a:srgbClr val="000000"/>
                </a:solidFill>
                <a:latin typeface="Times New Roman" pitchFamily="16" charset="0"/>
              </a:rPr>
              <a:pPr algn="r"/>
              <a:t>3</a:t>
            </a:fld>
            <a:endParaRPr lang="es-E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84613" y="8685213"/>
            <a:ext cx="2955925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CA22F4C-DAC8-403B-AA5C-A49250CC385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3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23559" name="Rectangle 7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835CB9-9D6E-44BD-8F82-A6806BD3EFF4}" type="slidenum">
              <a:rPr lang="es-ES"/>
              <a:pPr/>
              <a:t>4</a:t>
            </a:fld>
            <a:endParaRPr lang="es-ES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05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76BE028B-022E-4A67-A41B-F67FA1B7375E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4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1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6CA1065-1EE8-4F0B-85CE-BB7893B91160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4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178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23FFD71-F616-4391-86BA-6BAF2A0FAC0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4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4C12067-CD5F-48ED-A95C-A98DC54D11CD}" type="slidenum">
              <a:rPr lang="es-ES" sz="1200">
                <a:solidFill>
                  <a:srgbClr val="000000"/>
                </a:solidFill>
                <a:latin typeface="Times New Roman" pitchFamily="16" charset="0"/>
              </a:rPr>
              <a:pPr algn="r"/>
              <a:t>4</a:t>
            </a:fld>
            <a:endParaRPr lang="es-E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84613" y="8685213"/>
            <a:ext cx="2955925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CA22F4C-DAC8-403B-AA5C-A49250CC385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4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23559" name="Rectangle 7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835CB9-9D6E-44BD-8F82-A6806BD3EFF4}" type="slidenum">
              <a:rPr lang="es-ES"/>
              <a:pPr/>
              <a:t>5</a:t>
            </a:fld>
            <a:endParaRPr lang="es-ES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05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76BE028B-022E-4A67-A41B-F67FA1B7375E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5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1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6CA1065-1EE8-4F0B-85CE-BB7893B91160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5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178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C23FFD71-F616-4391-86BA-6BAF2A0FAC0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5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4C12067-CD5F-48ED-A95C-A98DC54D11CD}" type="slidenum">
              <a:rPr lang="es-ES" sz="1200">
                <a:solidFill>
                  <a:srgbClr val="000000"/>
                </a:solidFill>
                <a:latin typeface="Times New Roman" pitchFamily="16" charset="0"/>
              </a:rPr>
              <a:pPr algn="r"/>
              <a:t>5</a:t>
            </a:fld>
            <a:endParaRPr lang="es-E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84613" y="8685213"/>
            <a:ext cx="2955925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CA22F4C-DAC8-403B-AA5C-A49250CC385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5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23559" name="Rectangle 7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117567-047E-4F7D-A6FC-7BA3016820DD}" type="slidenum">
              <a:rPr lang="es-ES"/>
              <a:pPr/>
              <a:t>6</a:t>
            </a:fld>
            <a:endParaRPr lang="es-ES"/>
          </a:p>
        </p:txBody>
      </p:sp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05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894D8FD5-3835-4664-AEDC-A0673A2C1392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6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1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BCEB17DB-0F43-49A0-AA61-2609F5852E42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6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178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F8279A52-94E0-4944-8DAC-5B3D0734E6A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6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D2A7A025-0C96-4DC8-84B7-7AB556D938C8}" type="slidenum">
              <a:rPr lang="es-ES" sz="1200">
                <a:solidFill>
                  <a:srgbClr val="000000"/>
                </a:solidFill>
                <a:latin typeface="Times New Roman" pitchFamily="16" charset="0"/>
              </a:rPr>
              <a:pPr algn="r"/>
              <a:t>6</a:t>
            </a:fld>
            <a:endParaRPr lang="es-E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884613" y="8685213"/>
            <a:ext cx="2955925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8AEE2B4-4B08-4D90-9F2E-3152BC6FF0C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6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28679" name="Rectangle 7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117567-047E-4F7D-A6FC-7BA3016820DD}" type="slidenum">
              <a:rPr lang="es-ES"/>
              <a:pPr/>
              <a:t>7</a:t>
            </a:fld>
            <a:endParaRPr lang="es-ES"/>
          </a:p>
        </p:txBody>
      </p:sp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05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894D8FD5-3835-4664-AEDC-A0673A2C1392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7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162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BCEB17DB-0F43-49A0-AA61-2609F5852E42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7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178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F8279A52-94E0-4944-8DAC-5B3D0734E6A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7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D2A7A025-0C96-4DC8-84B7-7AB556D938C8}" type="slidenum">
              <a:rPr lang="es-ES" sz="1200">
                <a:solidFill>
                  <a:srgbClr val="000000"/>
                </a:solidFill>
                <a:latin typeface="Times New Roman" pitchFamily="16" charset="0"/>
              </a:rPr>
              <a:pPr algn="r"/>
              <a:t>7</a:t>
            </a:fld>
            <a:endParaRPr lang="es-E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884613" y="8685213"/>
            <a:ext cx="2955925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fld id="{68AEE2B4-4B08-4D90-9F2E-3152BC6FF0CC}" type="slidenum">
              <a:rPr lang="es-ES" sz="1200">
                <a:solidFill>
                  <a:srgbClr val="000000"/>
                </a:solidFill>
                <a:latin typeface="Calibri" charset="0"/>
              </a:rPr>
              <a:pPr algn="r"/>
              <a:t>7</a:t>
            </a:fld>
            <a:endParaRPr lang="es-E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28679" name="Rectangle 7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6DC0E3-3F23-436A-A72C-299BAEB3E508}" type="slidenum">
              <a:rPr lang="es-ES"/>
              <a:pPr/>
              <a:t>8</a:t>
            </a:fld>
            <a:endParaRPr lang="es-ES"/>
          </a:p>
        </p:txBody>
      </p:sp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584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FC97E1-365D-4346-9878-4E28D9EA2323}" type="slidenum">
              <a:rPr lang="es-ES"/>
              <a:pPr/>
              <a:t>9</a:t>
            </a:fld>
            <a:endParaRPr lang="es-ES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FC97E1-365D-4346-9878-4E28D9EA2323}" type="slidenum">
              <a:rPr lang="es-ES"/>
              <a:pPr/>
              <a:t>10</a:t>
            </a:fld>
            <a:endParaRPr lang="es-ES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616A52-0C11-4897-96F0-7CF956A9D198}" type="slidenum">
              <a:rPr lang="es-ES"/>
              <a:pPr/>
              <a:t>11</a:t>
            </a:fld>
            <a:endParaRPr lang="es-ES"/>
          </a:p>
        </p:txBody>
      </p:sp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78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616A52-0C11-4897-96F0-7CF956A9D198}" type="slidenum">
              <a:rPr lang="es-ES"/>
              <a:pPr/>
              <a:t>12</a:t>
            </a:fld>
            <a:endParaRPr lang="es-ES"/>
          </a:p>
        </p:txBody>
      </p:sp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78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616A52-0C11-4897-96F0-7CF956A9D198}" type="slidenum">
              <a:rPr lang="es-ES"/>
              <a:pPr/>
              <a:t>13</a:t>
            </a:fld>
            <a:endParaRPr lang="es-ES"/>
          </a:p>
        </p:txBody>
      </p:sp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78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FC97E1-365D-4346-9878-4E28D9EA2323}" type="slidenum">
              <a:rPr lang="es-ES"/>
              <a:pPr/>
              <a:t>14</a:t>
            </a:fld>
            <a:endParaRPr lang="es-ES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FC97E1-365D-4346-9878-4E28D9EA2323}" type="slidenum">
              <a:rPr lang="es-ES"/>
              <a:pPr/>
              <a:t>15</a:t>
            </a:fld>
            <a:endParaRPr lang="es-ES" dirty="0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FC97E1-365D-4346-9878-4E28D9EA2323}" type="slidenum">
              <a:rPr lang="es-ES"/>
              <a:pPr/>
              <a:t>16</a:t>
            </a:fld>
            <a:endParaRPr lang="es-ES" dirty="0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FC97E1-365D-4346-9878-4E28D9EA2323}" type="slidenum">
              <a:rPr lang="es-ES"/>
              <a:pPr/>
              <a:t>17</a:t>
            </a:fld>
            <a:endParaRPr lang="es-ES" dirty="0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E53E68-3753-465B-85CE-66622995C215}" type="slidenum">
              <a:rPr lang="es-ES"/>
              <a:pPr/>
              <a:t>18</a:t>
            </a:fld>
            <a:endParaRPr lang="es-ES" dirty="0"/>
          </a:p>
        </p:txBody>
      </p:sp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05325" cy="3362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399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16550" cy="413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88AD47D-F077-430B-9BBE-C9222B92056B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50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94C395-C309-4E90-B38C-AF2399B1C84A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412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D314226-A224-4742-AA68-E01147526189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388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02088" cy="577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11688" y="1600200"/>
            <a:ext cx="4003675" cy="577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77A788B-66C5-411B-B941-0BF9D36F89F4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4632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A9D6972-6D57-43D6-818E-623ECEBEB5AE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0998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89A84C7-E2DA-4876-AD85-93325BA2CD07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134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3215B43-9673-4E36-93BB-5867450162DA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956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D033CD7-EE7B-423B-AC93-2404E3B12CC6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172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53C052-DE20-4FB5-AC31-D05A1B0792AE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644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56668AA-89C2-41D0-AEE0-7A276C0D2A0E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1512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77013" y="-209550"/>
            <a:ext cx="2038350" cy="7585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-209550"/>
            <a:ext cx="5967413" cy="7585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42FBB8D-B425-4046-A621-7C6CDD79FE00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629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8223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1302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73872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02088" cy="577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11688" y="1600200"/>
            <a:ext cx="4003675" cy="577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3901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7609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8477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008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34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73531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9147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77013" y="-209550"/>
            <a:ext cx="2038350" cy="7585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-209550"/>
            <a:ext cx="5967413" cy="7585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132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9550"/>
            <a:ext cx="8158163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58163" cy="577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300788"/>
            <a:ext cx="2117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08725"/>
            <a:ext cx="2895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75388"/>
            <a:ext cx="20621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7A8242EA-47CD-44BF-8628-5D0E1F299018}" type="slidenum">
              <a:rPr lang="es-ES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9550"/>
            <a:ext cx="8158163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58163" cy="577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62C00"/>
          </a:solidFill>
          <a:ln w="25560">
            <a:solidFill>
              <a:srgbClr val="3A5F8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175"/>
            <a:ext cx="9144000" cy="653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47700" y="5184775"/>
            <a:ext cx="763270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s-ES" sz="1400" dirty="0" smtClean="0">
                <a:latin typeface="Aller" charset="0"/>
              </a:rPr>
              <a:t>Región 2-Nodo Rafaela, 21 de agosto del </a:t>
            </a:r>
            <a:r>
              <a:rPr lang="es-ES" sz="1400" dirty="0">
                <a:latin typeface="Aller" charset="0"/>
              </a:rPr>
              <a:t>2013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465722" y="1268760"/>
            <a:ext cx="4212556" cy="258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s-ES" sz="1800" b="1" dirty="0" smtClean="0"/>
              <a:t>PROGRAMA VÍNCULOS PARA LA PREVENCIÓN SOCIAL DE LA VIOLENCIA Y EL DELITO EN GOBIERNOS LOCALES</a:t>
            </a:r>
          </a:p>
          <a:p>
            <a:pPr algn="ctr"/>
            <a:endParaRPr lang="es-ES" sz="1800" b="1" dirty="0"/>
          </a:p>
          <a:p>
            <a:pPr algn="ctr"/>
            <a:endParaRPr lang="es-ES" sz="1800" b="1" dirty="0" smtClean="0"/>
          </a:p>
          <a:p>
            <a:pPr algn="ctr"/>
            <a:endParaRPr lang="es-ES" sz="1800" b="1" dirty="0"/>
          </a:p>
          <a:p>
            <a:pPr algn="ctr"/>
            <a:endParaRPr lang="es-ES" sz="1800" b="1" dirty="0" smtClean="0"/>
          </a:p>
          <a:p>
            <a:pPr algn="ctr"/>
            <a:r>
              <a:rPr lang="es-ES" sz="1800" b="1" dirty="0" smtClean="0"/>
              <a:t> </a:t>
            </a:r>
            <a:endParaRPr lang="es-AR" sz="1800" dirty="0">
              <a:latin typeface="Aller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67936" y="3074581"/>
            <a:ext cx="720087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s-AR" sz="1800" b="1" dirty="0" smtClean="0">
                <a:latin typeface="Aller" charset="0"/>
              </a:rPr>
              <a:t>DIAGNÓSTICO PARTICIPATVO </a:t>
            </a:r>
            <a:endParaRPr lang="es-AR" sz="1800" b="1" dirty="0">
              <a:latin typeface="Aller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21982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Freeform 2"/>
          <p:cNvSpPr>
            <a:spLocks noChangeArrowheads="1"/>
          </p:cNvSpPr>
          <p:nvPr/>
        </p:nvSpPr>
        <p:spPr bwMode="auto">
          <a:xfrm>
            <a:off x="-5508625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42988" y="387350"/>
            <a:ext cx="71326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dirty="0" smtClean="0">
                <a:solidFill>
                  <a:srgbClr val="000000"/>
                </a:solidFill>
                <a:latin typeface="Aller" charset="0"/>
              </a:rPr>
              <a:t>¿Qué es un Diagnóstico?</a:t>
            </a:r>
            <a:endParaRPr lang="es-ES" sz="2800" b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000125" y="1793875"/>
            <a:ext cx="7119938" cy="421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SzPct val="45000"/>
              <a:buFont typeface="Wingdings" charset="2"/>
              <a:buChar char="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Primera etapa en el marco de un proceso de formulación de proyecto.</a:t>
            </a:r>
          </a:p>
          <a:p>
            <a:pPr>
              <a:buSzPct val="45000"/>
              <a:buFont typeface="Wingdings" charset="2"/>
              <a:buChar char=""/>
            </a:pPr>
            <a:endParaRPr lang="es-AR" dirty="0" smtClean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  <a:buFont typeface="Wingdings" charset="2"/>
              <a:buChar char="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Proceso de medición e interpretación que permite identificar situaciones, problemas u oportunidades, destacando sus principales causas y efectos.</a:t>
            </a:r>
          </a:p>
          <a:p>
            <a:pPr>
              <a:buSzPct val="45000"/>
              <a:buFont typeface="Wingdings" charset="2"/>
              <a:buChar char=""/>
            </a:pPr>
            <a:endParaRPr lang="es-AR" dirty="0" smtClean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  <a:buFont typeface="Wingdings" charset="2"/>
              <a:buChar char="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Su objeto es aportar elementos fundamentales y suficientes para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emprender una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acción transformadora. </a:t>
            </a:r>
            <a:endParaRPr lang="es-AR" dirty="0" smtClean="0">
              <a:solidFill>
                <a:srgbClr val="000000"/>
              </a:solidFill>
            </a:endParaRPr>
          </a:p>
          <a:p>
            <a:pPr>
              <a:buSzPct val="45000"/>
              <a:buFont typeface="Wingdings" charset="2"/>
              <a:buChar char=""/>
            </a:pPr>
            <a:endParaRPr lang="es-AR" sz="2600" dirty="0" smtClean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001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21982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Freeform 2"/>
          <p:cNvSpPr>
            <a:spLocks noChangeArrowheads="1"/>
          </p:cNvSpPr>
          <p:nvPr/>
        </p:nvSpPr>
        <p:spPr bwMode="auto">
          <a:xfrm>
            <a:off x="-5508625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42988" y="387350"/>
            <a:ext cx="71326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dirty="0" smtClean="0">
                <a:solidFill>
                  <a:srgbClr val="000000"/>
                </a:solidFill>
                <a:latin typeface="Aller" charset="0"/>
              </a:rPr>
              <a:t>¿Qué es un Diagnóstico?</a:t>
            </a:r>
            <a:endParaRPr lang="es-ES" sz="2800" b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000125" y="1793875"/>
            <a:ext cx="7119938" cy="26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SzPct val="45000"/>
            </a:pPr>
            <a:r>
              <a:rPr lang="es-AR" dirty="0">
                <a:solidFill>
                  <a:srgbClr val="000000"/>
                </a:solidFill>
                <a:latin typeface="Aller" charset="0"/>
              </a:rPr>
              <a:t>Es un proceso complejo que, además de evidenciar problemas,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necesidades hace </a:t>
            </a:r>
            <a:r>
              <a:rPr lang="es-AR" dirty="0">
                <a:solidFill>
                  <a:srgbClr val="000000"/>
                </a:solidFill>
                <a:latin typeface="Aller" charset="0"/>
              </a:rPr>
              <a:t>referencia a las causas y consecuencias que producen, identificando los recursos disponibles y propiciando la comprensión del contexto social, político, económico y cultural donde se implementa el diagnóstico.</a:t>
            </a:r>
            <a:endParaRPr lang="es-AR" sz="2600" dirty="0" smtClean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289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21982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Freeform 2"/>
          <p:cNvSpPr>
            <a:spLocks noChangeArrowheads="1"/>
          </p:cNvSpPr>
          <p:nvPr/>
        </p:nvSpPr>
        <p:spPr bwMode="auto">
          <a:xfrm>
            <a:off x="-4429000" y="-3133499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42988" y="387350"/>
            <a:ext cx="71326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dirty="0" smtClean="0">
                <a:solidFill>
                  <a:srgbClr val="000000"/>
                </a:solidFill>
                <a:latin typeface="Aller" charset="0"/>
              </a:rPr>
              <a:t>¿Para qué hacemos un diagnóstico?</a:t>
            </a:r>
            <a:endParaRPr lang="es-ES" sz="2800" b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000125" y="1793875"/>
            <a:ext cx="7119938" cy="289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SzPct val="45000"/>
              <a:buFont typeface="Wingdings" charset="2"/>
              <a:buChar char=""/>
            </a:pPr>
            <a:r>
              <a:rPr lang="es-AR" sz="2600" dirty="0" smtClean="0">
                <a:solidFill>
                  <a:srgbClr val="000000"/>
                </a:solidFill>
              </a:rPr>
              <a:t>Para comprender más acerca del problema, su estado actual, y a partir de allí proyectar con más precisión el futuro.</a:t>
            </a:r>
          </a:p>
          <a:p>
            <a:pPr>
              <a:buSzPct val="45000"/>
            </a:pPr>
            <a:endParaRPr lang="es-AR" sz="2600" dirty="0" smtClean="0">
              <a:solidFill>
                <a:srgbClr val="000000"/>
              </a:solidFill>
            </a:endParaRPr>
          </a:p>
          <a:p>
            <a:pPr>
              <a:buSzPct val="45000"/>
              <a:buFont typeface="Wingdings" charset="2"/>
              <a:buChar char=""/>
            </a:pPr>
            <a:r>
              <a:rPr lang="es-AR" sz="2600" dirty="0" smtClean="0">
                <a:solidFill>
                  <a:srgbClr val="000000"/>
                </a:solidFill>
              </a:rPr>
              <a:t>Para saber definir “cómo”, “de qué manera” transitar el camino desde la situación inicial hasta la situación deseada. </a:t>
            </a:r>
            <a:endParaRPr lang="es-AR" sz="2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001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21982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Freeform 2"/>
          <p:cNvSpPr>
            <a:spLocks noChangeArrowheads="1"/>
          </p:cNvSpPr>
          <p:nvPr/>
        </p:nvSpPr>
        <p:spPr bwMode="auto">
          <a:xfrm>
            <a:off x="-4429000" y="-3133499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42988" y="387350"/>
            <a:ext cx="7132637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dirty="0" smtClean="0">
                <a:solidFill>
                  <a:srgbClr val="000000"/>
                </a:solidFill>
                <a:latin typeface="Aller" charset="0"/>
              </a:rPr>
              <a:t>¿Por qué es importante hacer un diagnóstico?</a:t>
            </a:r>
            <a:endParaRPr lang="es-ES" sz="2800" b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000125" y="1793875"/>
            <a:ext cx="7119938" cy="4557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>
              <a:buSzPct val="45000"/>
              <a:buFont typeface="Wingdings" charset="2"/>
              <a:buChar char=""/>
            </a:pPr>
            <a:r>
              <a:rPr lang="es-AR" dirty="0" smtClean="0">
                <a:solidFill>
                  <a:srgbClr val="000000"/>
                </a:solidFill>
              </a:rPr>
              <a:t>Para investigar y profundizar el conocimiento sobre alguna problemática específica o situación particular que nos afecta o nos interesa  transformar.</a:t>
            </a:r>
          </a:p>
          <a:p>
            <a:pPr algn="just">
              <a:buSzPct val="45000"/>
              <a:buFont typeface="Wingdings" charset="2"/>
              <a:buChar char=""/>
            </a:pPr>
            <a:r>
              <a:rPr lang="es-AR" dirty="0" smtClean="0">
                <a:solidFill>
                  <a:srgbClr val="000000"/>
                </a:solidFill>
              </a:rPr>
              <a:t>Para comprender esa situación y ensayar una explicación acerca ¿de qué se trata?, ¿cuáles son sus principales características?, ¿cuáles son sus causas?,¿a quienes afecta?, ¿de qué modo?, etc.</a:t>
            </a:r>
          </a:p>
          <a:p>
            <a:pPr algn="just">
              <a:buSzPct val="45000"/>
              <a:buFont typeface="Wingdings" charset="2"/>
              <a:buChar char=""/>
            </a:pPr>
            <a:r>
              <a:rPr lang="es-AR" dirty="0" smtClean="0">
                <a:solidFill>
                  <a:srgbClr val="000000"/>
                </a:solidFill>
              </a:rPr>
              <a:t>Para contar con herramientas y elementos que nos permitan argumentar y fundamentar las propuestas para transformar la realidad.</a:t>
            </a:r>
          </a:p>
          <a:p>
            <a:pPr>
              <a:buSzPct val="45000"/>
              <a:buFont typeface="Wingdings" charset="2"/>
              <a:buChar char=""/>
            </a:pPr>
            <a:endParaRPr lang="es-AR" sz="2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78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21982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2" name="Freeform 2"/>
          <p:cNvSpPr>
            <a:spLocks noChangeArrowheads="1"/>
          </p:cNvSpPr>
          <p:nvPr/>
        </p:nvSpPr>
        <p:spPr bwMode="auto">
          <a:xfrm>
            <a:off x="-5507038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042988" y="222250"/>
            <a:ext cx="6553200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dirty="0" smtClean="0">
                <a:solidFill>
                  <a:srgbClr val="000000"/>
                </a:solidFill>
                <a:latin typeface="Aller" charset="0"/>
              </a:rPr>
              <a:t>No hacer un diagnóstico puede traer como consecuencia:</a:t>
            </a:r>
            <a:endParaRPr lang="es-ES" sz="2800" b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970668" y="1628800"/>
            <a:ext cx="7119938" cy="449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SzPct val="45000"/>
              <a:buFont typeface="Wingdings" charset="2"/>
              <a:buChar char=""/>
            </a:pPr>
            <a:r>
              <a:rPr lang="es-AR" sz="2600" dirty="0">
                <a:solidFill>
                  <a:srgbClr val="000000"/>
                </a:solidFill>
                <a:latin typeface="Aller" charset="0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Aller" charset="0"/>
              </a:rPr>
              <a:t>Equivocarse con la selección del problema a resolver.</a:t>
            </a:r>
          </a:p>
          <a:p>
            <a:pPr>
              <a:buSzPct val="45000"/>
              <a:buFont typeface="Wingdings" charset="2"/>
              <a:buChar char=""/>
            </a:pPr>
            <a:endParaRPr lang="en-US" sz="2600" dirty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  <a:buFont typeface="Wingdings" charset="2"/>
              <a:buChar char="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Atender los problemas secundarios y no los principales o urgentes.</a:t>
            </a:r>
          </a:p>
          <a:p>
            <a:pPr>
              <a:buSzPct val="45000"/>
              <a:buFont typeface="Wingdings" charset="2"/>
              <a:buChar char=""/>
            </a:pP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  <a:buFont typeface="Wingdings" charset="2"/>
              <a:buChar char=""/>
            </a:pPr>
            <a:r>
              <a:rPr lang="es-AR" sz="2600" dirty="0">
                <a:solidFill>
                  <a:srgbClr val="000000"/>
                </a:solidFill>
                <a:latin typeface="Aller" charset="0"/>
              </a:rPr>
              <a:t> </a:t>
            </a: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Se entienden mal las causas y las relaciones entre los problemas, y desacertar en las soluciones. </a:t>
            </a: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  <a:buFont typeface="Wingdings" charset="2"/>
              <a:buNone/>
            </a:pP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  <a:buFont typeface="Wingdings" charset="2"/>
              <a:buChar char="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Planificar y ejecutar acciones poco viables.</a:t>
            </a:r>
            <a:endParaRPr lang="es-AR" sz="2600" dirty="0">
              <a:solidFill>
                <a:srgbClr val="000000"/>
              </a:solidFill>
              <a:latin typeface="Aller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21982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2" name="Freeform 2"/>
          <p:cNvSpPr>
            <a:spLocks noChangeArrowheads="1"/>
          </p:cNvSpPr>
          <p:nvPr/>
        </p:nvSpPr>
        <p:spPr bwMode="auto">
          <a:xfrm>
            <a:off x="-5507038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042988" y="222250"/>
            <a:ext cx="6553200" cy="52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Aller" charset="0"/>
              </a:rPr>
              <a:t>U</a:t>
            </a:r>
            <a:r>
              <a:rPr lang="es-ES" sz="2800" b="1" dirty="0" smtClean="0">
                <a:solidFill>
                  <a:srgbClr val="000000"/>
                </a:solidFill>
                <a:latin typeface="Aller" charset="0"/>
              </a:rPr>
              <a:t>n buen diagnóstico nos permite:</a:t>
            </a:r>
            <a:endParaRPr lang="es-ES" sz="2800" b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970668" y="1628800"/>
            <a:ext cx="7119938" cy="449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SzPct val="45000"/>
              <a:buFont typeface="Wingdings" charset="2"/>
              <a:buChar char=""/>
            </a:pPr>
            <a:r>
              <a:rPr lang="en-US" sz="2600" dirty="0" smtClean="0">
                <a:solidFill>
                  <a:srgbClr val="000000"/>
                </a:solidFill>
                <a:latin typeface="Aller" charset="0"/>
              </a:rPr>
              <a:t>Contar con información basada en datos objetivos de la realidad y no en los propios supuestos y percepciones.</a:t>
            </a:r>
            <a:endParaRPr lang="en-US" sz="2600" dirty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  <a:buFont typeface="Wingdings" charset="2"/>
              <a:buChar char="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Seleccionar áreas de intervención de acuerdo a criterios comunes de priorización.</a:t>
            </a:r>
          </a:p>
          <a:p>
            <a:pPr>
              <a:buSzPct val="45000"/>
              <a:buFont typeface="Wingdings" charset="2"/>
              <a:buChar char="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Involucrar a la comunidad hacia la búsqueda de soluciones viables.</a:t>
            </a:r>
          </a:p>
          <a:p>
            <a:pPr>
              <a:buSzPct val="45000"/>
              <a:buFont typeface="Wingdings" charset="2"/>
              <a:buChar char="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Elaborar propuestas solución compartidas entre la comunidad y las instituciones públicas y privadas.</a:t>
            </a: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pPr>
              <a:buSzPct val="45000"/>
            </a:pPr>
            <a:endParaRPr lang="es-AR" sz="2600" dirty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7417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700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1" name="Freeform 3"/>
          <p:cNvSpPr>
            <a:spLocks noChangeArrowheads="1"/>
          </p:cNvSpPr>
          <p:nvPr/>
        </p:nvSpPr>
        <p:spPr bwMode="auto">
          <a:xfrm>
            <a:off x="-5507038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116013" y="576263"/>
            <a:ext cx="71326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2800" b="1" dirty="0" smtClean="0">
                <a:solidFill>
                  <a:srgbClr val="000000"/>
                </a:solidFill>
                <a:latin typeface="Aller" charset="0"/>
              </a:rPr>
              <a:t>¿Cómo hacemos un diagnóstico?</a:t>
            </a:r>
            <a:endParaRPr lang="es-ES" sz="2800" b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084263" y="1973263"/>
            <a:ext cx="7358062" cy="4772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Pueden utilizarse herramientas como:</a:t>
            </a: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pPr>
              <a:buFont typeface="Times New Roman" pitchFamily="16" charset="0"/>
              <a:buChar char="•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Recopilar información; documentos existentes; antecedentes respecto a la problemática a abordar; normativas etc.</a:t>
            </a:r>
          </a:p>
          <a:p>
            <a:pPr>
              <a:buFont typeface="Times New Roman" pitchFamily="16" charset="0"/>
              <a:buChar char="•"/>
            </a:pP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pPr>
              <a:buFont typeface="Times New Roman" pitchFamily="16" charset="0"/>
              <a:buChar char="•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Entrevistas personales y grupales, encuestas, herramientas FODA </a:t>
            </a: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pPr>
              <a:buFont typeface="Times New Roman" pitchFamily="16" charset="0"/>
              <a:buChar char="•"/>
            </a:pPr>
            <a:r>
              <a:rPr lang="es-AR" sz="2600" dirty="0" smtClean="0">
                <a:solidFill>
                  <a:srgbClr val="000000"/>
                </a:solidFill>
                <a:latin typeface="Aller" charset="0"/>
              </a:rPr>
              <a:t>Dispositivos de diagnóstico participativo</a:t>
            </a:r>
            <a:endParaRPr lang="es-AR" sz="2600" dirty="0">
              <a:solidFill>
                <a:srgbClr val="000000"/>
              </a:solidFill>
              <a:latin typeface="Aller" charset="0"/>
            </a:endParaRPr>
          </a:p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27088" y="576263"/>
            <a:ext cx="7132637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i="1" dirty="0" smtClean="0">
                <a:solidFill>
                  <a:srgbClr val="000000"/>
                </a:solidFill>
                <a:latin typeface="Aller" charset="0"/>
                <a:cs typeface="Arial" charset="0"/>
              </a:rPr>
              <a:t>¿</a:t>
            </a:r>
            <a:r>
              <a:rPr lang="es-ES" sz="2800" b="1" i="1" dirty="0" smtClean="0">
                <a:solidFill>
                  <a:srgbClr val="000000"/>
                </a:solidFill>
                <a:latin typeface="Aller" charset="0"/>
                <a:cs typeface="Arial" charset="0"/>
              </a:rPr>
              <a:t>En que consiste el diagnóstico participativo</a:t>
            </a:r>
            <a:r>
              <a:rPr lang="es-ES" sz="2800" b="1" i="1" dirty="0" smtClean="0">
                <a:solidFill>
                  <a:srgbClr val="000000"/>
                </a:solidFill>
                <a:latin typeface="Aller" charset="0"/>
                <a:cs typeface="Arial" charset="0"/>
              </a:rPr>
              <a:t>?</a:t>
            </a:r>
            <a:endParaRPr lang="es-ES" sz="2800" b="1" i="1" dirty="0">
              <a:solidFill>
                <a:srgbClr val="000000"/>
              </a:solidFill>
              <a:latin typeface="Aller" charset="0"/>
              <a:cs typeface="Arial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27088" y="1988840"/>
            <a:ext cx="7874000" cy="26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1363" indent="-2841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s-AR" sz="1800" dirty="0" smtClean="0">
                <a:solidFill>
                  <a:srgbClr val="000000"/>
                </a:solidFill>
                <a:latin typeface="Aller" charset="0"/>
              </a:rPr>
              <a:t>“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El </a:t>
            </a:r>
            <a:r>
              <a:rPr lang="es-AR" dirty="0">
                <a:solidFill>
                  <a:srgbClr val="000000"/>
                </a:solidFill>
                <a:latin typeface="Aller" charset="0"/>
              </a:rPr>
              <a:t>diagnóstico es participativo cuando una diversidad de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actores </a:t>
            </a:r>
            <a:r>
              <a:rPr lang="es-AR" dirty="0">
                <a:solidFill>
                  <a:srgbClr val="000000"/>
                </a:solidFill>
                <a:latin typeface="Aller" charset="0"/>
              </a:rPr>
              <a:t>interdependientes, decididos a resolver situaciones problemáticas y/o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 conflictivas </a:t>
            </a:r>
            <a:r>
              <a:rPr lang="es-AR" dirty="0">
                <a:solidFill>
                  <a:srgbClr val="000000"/>
                </a:solidFill>
                <a:latin typeface="Aller" charset="0"/>
              </a:rPr>
              <a:t>comunes, generan un proceso de reflexión crítico sobre la realidad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 que </a:t>
            </a:r>
            <a:r>
              <a:rPr lang="es-AR" dirty="0">
                <a:solidFill>
                  <a:srgbClr val="000000"/>
                </a:solidFill>
                <a:latin typeface="Aller" charset="0"/>
              </a:rPr>
              <a:t>desean transformar y asumen diferentes grados de involucramiento y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 compromiso </a:t>
            </a:r>
            <a:r>
              <a:rPr lang="es-AR" dirty="0">
                <a:solidFill>
                  <a:srgbClr val="000000"/>
                </a:solidFill>
                <a:latin typeface="Aller" charset="0"/>
              </a:rPr>
              <a:t>en el curso de las acciones de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cambio”.</a:t>
            </a:r>
            <a:endParaRPr lang="es-AR" dirty="0">
              <a:solidFill>
                <a:srgbClr val="000000"/>
              </a:solidFill>
              <a:latin typeface="Aller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AR" dirty="0" smtClean="0"/>
              <a:t>É </a:t>
            </a:r>
            <a:endParaRPr lang="es-A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27088" y="576263"/>
            <a:ext cx="7132637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i="1" dirty="0" smtClean="0">
                <a:solidFill>
                  <a:srgbClr val="000000"/>
                </a:solidFill>
                <a:latin typeface="Aller" charset="0"/>
                <a:cs typeface="Arial" charset="0"/>
              </a:rPr>
              <a:t>¿Por qué es importante la  participación ciudadana?</a:t>
            </a:r>
            <a:endParaRPr lang="es-ES" sz="2800" b="1" i="1" dirty="0">
              <a:solidFill>
                <a:srgbClr val="000000"/>
              </a:solidFill>
              <a:latin typeface="Aller" charset="0"/>
              <a:cs typeface="Arial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27088" y="1988840"/>
            <a:ext cx="7874000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1363" indent="-2841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Legitimación de los proyectos.</a:t>
            </a:r>
          </a:p>
          <a:p>
            <a:pPr marL="342900" indent="-342900">
              <a:buFont typeface="Arial" pitchFamily="34" charset="0"/>
              <a:buChar char="•"/>
            </a:pPr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Apropiación / sostenibilidad </a:t>
            </a:r>
            <a:endParaRPr lang="es-AR" dirty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6663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Paso 1: IDENTIFICAR EL PROBLEMA CENTRAL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Paso 2: DESCRIPCIÓN DEL PROBLEMA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Paso 3: FORMULACIÓN DEL PLAN DE ACCIÓN/PROYECTO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59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871663" y="468313"/>
            <a:ext cx="7132637" cy="42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sz="2200" b="1" i="1" dirty="0" smtClean="0">
                <a:solidFill>
                  <a:srgbClr val="000000"/>
                </a:solidFill>
                <a:latin typeface="Aller" charset="0"/>
              </a:rPr>
              <a:t>¿Cómo realizamos un diagnóstico? </a:t>
            </a:r>
            <a:endParaRPr lang="es-AR" sz="2200" b="1" i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00050" y="4321175"/>
            <a:ext cx="8482013" cy="77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935538" y="1830388"/>
            <a:ext cx="8482012" cy="53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150000"/>
              </a:lnSpc>
              <a:buFont typeface="Times New Roman" pitchFamily="16" charset="0"/>
              <a:buChar char="•"/>
            </a:pPr>
            <a:endParaRPr lang="es-AR" sz="2200" dirty="0">
              <a:solidFill>
                <a:srgbClr val="000000"/>
              </a:solidFill>
              <a:latin typeface="Aller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Dicho </a:t>
            </a: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proceso </a:t>
            </a: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comprende </a:t>
            </a: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las siguientes dimensiones</a:t>
            </a: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 </a:t>
            </a: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• </a:t>
            </a: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Identificar </a:t>
            </a: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el </a:t>
            </a: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problema: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¿Cuál es problema o la necesidad?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• </a:t>
            </a: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Delimitar </a:t>
            </a: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el </a:t>
            </a: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problema :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¿A quiénes afecta? ¿ En que lugar?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• Identificar las </a:t>
            </a: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causas y las consecuencias: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¿Cuáles son las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Principales causas y efectos de ese problema?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• Seleccionar la/las alternativa/s de </a:t>
            </a: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solución: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¿Cuál es la mejor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Alternativa de solución para este problema?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Identificar recursos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: ¿Con que recursos cuento para enfrentar el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Problema?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59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39553" y="468313"/>
            <a:ext cx="8464748" cy="798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lvl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Paso </a:t>
            </a: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1: IDENTIFICAR EL PROBLEMA CENTRAL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sz="2200" b="1" i="1" dirty="0" smtClean="0">
                <a:solidFill>
                  <a:srgbClr val="000000"/>
                </a:solidFill>
                <a:latin typeface="Aller" charset="0"/>
              </a:rPr>
              <a:t> </a:t>
            </a:r>
            <a:endParaRPr lang="es-AR" sz="2200" b="1" i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01424" y="4321174"/>
            <a:ext cx="8482013" cy="77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935538" y="1830388"/>
            <a:ext cx="8482012" cy="53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150000"/>
              </a:lnSpc>
              <a:buFont typeface="Times New Roman" pitchFamily="16" charset="0"/>
              <a:buChar char="•"/>
            </a:pPr>
            <a:endParaRPr lang="es-AR" sz="2200" dirty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3830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Dic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 </a:t>
            </a: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Criterios para identificar  el problema central:</a:t>
            </a:r>
            <a:r>
              <a:rPr lang="es-ES" dirty="0" smtClean="0"/>
              <a:t>:</a:t>
            </a:r>
            <a:endParaRPr lang="es-AR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Gravedad y urgencia del problema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AR" dirty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Cantidad de personas afectadas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es-AR" dirty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Grado </a:t>
            </a:r>
            <a:r>
              <a:rPr lang="es-ES" dirty="0">
                <a:solidFill>
                  <a:schemeClr val="tx1"/>
                </a:solidFill>
              </a:rPr>
              <a:t>de disposición de la </a:t>
            </a:r>
            <a:r>
              <a:rPr lang="es-ES" dirty="0" smtClean="0">
                <a:solidFill>
                  <a:schemeClr val="tx1"/>
                </a:solidFill>
              </a:rPr>
              <a:t>comunidad </a:t>
            </a:r>
            <a:r>
              <a:rPr lang="es-ES" dirty="0">
                <a:solidFill>
                  <a:schemeClr val="tx1"/>
                </a:solidFill>
              </a:rPr>
              <a:t>a movilizarse para la </a:t>
            </a:r>
            <a:endParaRPr lang="es-ES" dirty="0" smtClean="0">
              <a:solidFill>
                <a:schemeClr val="tx1"/>
              </a:solidFill>
            </a:endParaRPr>
          </a:p>
          <a:p>
            <a:pPr lvl="0"/>
            <a:r>
              <a:rPr lang="es-ES" dirty="0" smtClean="0">
                <a:solidFill>
                  <a:schemeClr val="tx1"/>
                </a:solidFill>
              </a:rPr>
              <a:t>búsqueda </a:t>
            </a:r>
            <a:r>
              <a:rPr lang="es-ES" dirty="0">
                <a:solidFill>
                  <a:schemeClr val="tx1"/>
                </a:solidFill>
              </a:rPr>
              <a:t>de soluciones al problema (recursos disponibles</a:t>
            </a:r>
            <a:r>
              <a:rPr lang="es-ES" dirty="0" smtClean="0">
                <a:solidFill>
                  <a:schemeClr val="tx1"/>
                </a:solidFill>
              </a:rPr>
              <a:t>).</a:t>
            </a:r>
          </a:p>
          <a:p>
            <a:pPr lvl="0"/>
            <a:endParaRPr lang="es-AR" dirty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Límites de la intervención (zona estratégica/zona de impacto)</a:t>
            </a:r>
            <a:endParaRPr lang="es-AR" dirty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Los recursos humanos y materiales disponibles a nivel local</a:t>
            </a:r>
            <a:endParaRPr lang="es-AR" dirty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chemeClr val="tx1"/>
              </a:solidFill>
              <a:latin typeface="Aller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chemeClr val="tx1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chemeClr val="tx1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s-AR" b="1" i="1" dirty="0" smtClean="0">
              <a:solidFill>
                <a:srgbClr val="000000"/>
              </a:solidFill>
              <a:latin typeface="Aller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59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39553" y="468313"/>
            <a:ext cx="8464748" cy="798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lvl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b="1" i="1" dirty="0" smtClean="0">
                <a:solidFill>
                  <a:srgbClr val="000000"/>
                </a:solidFill>
                <a:latin typeface="Aller" charset="0"/>
              </a:rPr>
              <a:t>Paso </a:t>
            </a:r>
            <a:r>
              <a:rPr lang="es-AR" b="1" i="1" dirty="0">
                <a:solidFill>
                  <a:srgbClr val="000000"/>
                </a:solidFill>
                <a:latin typeface="Aller" charset="0"/>
              </a:rPr>
              <a:t>1: IDENTIFICAR EL PROBLEMA CENTRAL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AR" sz="2200" b="1" i="1" dirty="0" smtClean="0">
                <a:solidFill>
                  <a:srgbClr val="000000"/>
                </a:solidFill>
                <a:latin typeface="Aller" charset="0"/>
              </a:rPr>
              <a:t> </a:t>
            </a:r>
            <a:endParaRPr lang="es-AR" sz="2200" b="1" i="1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01424" y="4321174"/>
            <a:ext cx="8482013" cy="77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  <a:p>
            <a:endParaRPr lang="es-AR" sz="2200" dirty="0">
              <a:solidFill>
                <a:srgbClr val="000000"/>
              </a:solidFill>
              <a:latin typeface="Aller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935538" y="1830388"/>
            <a:ext cx="8482012" cy="53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150000"/>
              </a:lnSpc>
              <a:buFont typeface="Times New Roman" pitchFamily="16" charset="0"/>
              <a:buChar char="•"/>
            </a:pPr>
            <a:endParaRPr lang="es-AR" sz="2200" dirty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3592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27088" y="576263"/>
            <a:ext cx="7132637" cy="52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i="1" dirty="0" smtClean="0">
                <a:solidFill>
                  <a:srgbClr val="000000"/>
                </a:solidFill>
                <a:latin typeface="Aller" charset="0"/>
                <a:cs typeface="Arial" charset="0"/>
              </a:rPr>
              <a:t>Paso 2: Descripción del problema</a:t>
            </a:r>
            <a:endParaRPr lang="es-ES" sz="2800" b="1" i="1" dirty="0">
              <a:solidFill>
                <a:srgbClr val="000000"/>
              </a:solidFill>
              <a:latin typeface="Aller" charset="0"/>
              <a:cs typeface="Arial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27088" y="1988840"/>
            <a:ext cx="7874000" cy="3787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1363" indent="-2841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Para la descripción del problema hay que tener en cuenta los siguientes aspectos:</a:t>
            </a:r>
          </a:p>
          <a:p>
            <a:endParaRPr lang="es-AR" dirty="0" smtClean="0">
              <a:solidFill>
                <a:srgbClr val="000000"/>
              </a:solidFill>
              <a:latin typeface="Aller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Sociales, económicos y políticos.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Seguridad Pública.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Localización y zona de impacto.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Cantidad de población y sus características.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Fundamentación de la importancia de resolver la situación problemática. </a:t>
            </a:r>
          </a:p>
          <a:p>
            <a:pPr marL="342900" indent="-342900">
              <a:buFont typeface="Arial" pitchFamily="34" charset="0"/>
              <a:buChar char="•"/>
            </a:pPr>
            <a:endParaRPr lang="es-AR" dirty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1862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27088" y="576263"/>
            <a:ext cx="7132637" cy="52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i="1" dirty="0" smtClean="0">
                <a:solidFill>
                  <a:srgbClr val="000000"/>
                </a:solidFill>
                <a:latin typeface="Aller" charset="0"/>
                <a:cs typeface="Arial" charset="0"/>
              </a:rPr>
              <a:t>Paso 3: Elaboración del Proyecto</a:t>
            </a:r>
            <a:endParaRPr lang="es-ES" sz="2800" b="1" i="1" dirty="0">
              <a:solidFill>
                <a:srgbClr val="000000"/>
              </a:solidFill>
              <a:latin typeface="Aller" charset="0"/>
              <a:cs typeface="Arial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27088" y="1988840"/>
            <a:ext cx="7874000" cy="4064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1363" indent="-2841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s-AR" b="1" dirty="0">
                <a:solidFill>
                  <a:srgbClr val="000000"/>
                </a:solidFill>
                <a:latin typeface="Aller" charset="0"/>
              </a:rPr>
              <a:t>¿Qué es un proyecto</a:t>
            </a:r>
            <a:r>
              <a:rPr lang="es-AR" b="1" dirty="0" smtClean="0">
                <a:solidFill>
                  <a:srgbClr val="000000"/>
                </a:solidFill>
                <a:latin typeface="Aller" charset="0"/>
              </a:rPr>
              <a:t>?</a:t>
            </a:r>
          </a:p>
          <a:p>
            <a:endParaRPr lang="es-AR" sz="1800" dirty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>
                <a:solidFill>
                  <a:srgbClr val="000000"/>
                </a:solidFill>
                <a:latin typeface="Aller" charset="0"/>
              </a:rPr>
              <a:t>Un proyecto es la concreción de una idea. Cualquier idea no significa un proyecto: Una idea sin un objetivo claro que la impulse no tiene sentido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.</a:t>
            </a:r>
          </a:p>
          <a:p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>
                <a:solidFill>
                  <a:srgbClr val="000000"/>
                </a:solidFill>
                <a:latin typeface="Aller" charset="0"/>
              </a:rPr>
              <a:t>“... un proyecto es un conjunto planeado de actividades interrelacionadas y coordinadas, concebidas para alcanzar ciertos objetivos específicos, a través de un presupuesto dado y en un determinado periodo de tiempo”.</a:t>
            </a:r>
          </a:p>
        </p:txBody>
      </p:sp>
    </p:spTree>
    <p:extLst>
      <p:ext uri="{BB962C8B-B14F-4D97-AF65-F5344CB8AC3E}">
        <p14:creationId xmlns:p14="http://schemas.microsoft.com/office/powerpoint/2010/main" val="17421862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27088" y="576263"/>
            <a:ext cx="7132637" cy="52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s-ES" sz="2800" b="1" i="1" dirty="0" smtClean="0">
                <a:solidFill>
                  <a:srgbClr val="000000"/>
                </a:solidFill>
                <a:latin typeface="Aller" charset="0"/>
                <a:cs typeface="Arial" charset="0"/>
              </a:rPr>
              <a:t>Paso 3: Elaboración del Proyecto</a:t>
            </a:r>
            <a:endParaRPr lang="es-ES" sz="2800" b="1" i="1" dirty="0">
              <a:solidFill>
                <a:srgbClr val="000000"/>
              </a:solidFill>
              <a:latin typeface="Aller" charset="0"/>
              <a:cs typeface="Arial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27088" y="1988840"/>
            <a:ext cx="7874000" cy="443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1363" indent="-2841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indent="-342900">
              <a:buAutoNum type="arabicPeriod"/>
            </a:pP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Idea central: Nombre del proyecto </a:t>
            </a:r>
          </a:p>
          <a:p>
            <a:endParaRPr lang="es-AR" dirty="0" smtClean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2. ¿PARA QUÉ?   Objetivos generales(¿Qué?) y 			    específicos(¿Cómo?)</a:t>
            </a:r>
          </a:p>
          <a:p>
            <a:pPr marL="342900" indent="-342900">
              <a:buFont typeface="+mj-lt"/>
              <a:buAutoNum type="arabicPeriod"/>
            </a:pPr>
            <a:endParaRPr lang="es-AR" dirty="0" smtClean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3. </a:t>
            </a:r>
            <a:r>
              <a:rPr lang="es-AR" dirty="0">
                <a:solidFill>
                  <a:srgbClr val="000000"/>
                </a:solidFill>
                <a:latin typeface="Aller" charset="0"/>
              </a:rPr>
              <a:t>¿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POR QUÉ? Justificación </a:t>
            </a:r>
          </a:p>
          <a:p>
            <a:endParaRPr lang="es-AR" dirty="0" smtClean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4. ¿ A QUIÉNES?  Población Beneficiaria </a:t>
            </a:r>
          </a:p>
          <a:p>
            <a:endParaRPr lang="es-AR" dirty="0" smtClean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5. ¿ DONDE ESTÁN UBICADOS?  Localización </a:t>
            </a:r>
          </a:p>
          <a:p>
            <a:endParaRPr lang="es-AR" sz="1800" dirty="0" smtClean="0">
              <a:solidFill>
                <a:srgbClr val="000000"/>
              </a:solidFill>
              <a:latin typeface="Aller" charset="0"/>
            </a:endParaRPr>
          </a:p>
          <a:p>
            <a:endParaRPr lang="es-AR" dirty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861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0E0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8375"/>
            <a:ext cx="932021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Freeform 3"/>
          <p:cNvSpPr>
            <a:spLocks noChangeArrowheads="1"/>
          </p:cNvSpPr>
          <p:nvPr/>
        </p:nvSpPr>
        <p:spPr bwMode="auto">
          <a:xfrm>
            <a:off x="-5505450" y="-3230563"/>
            <a:ext cx="15625763" cy="4679951"/>
          </a:xfrm>
          <a:custGeom>
            <a:avLst/>
            <a:gdLst>
              <a:gd name="T0" fmla="*/ 15625471 w 15625763"/>
              <a:gd name="T1" fmla="*/ 2360222 h 4679951"/>
              <a:gd name="T2" fmla="*/ 7810818 w 15625763"/>
              <a:gd name="T3" fmla="*/ 4679951 h 4679951"/>
              <a:gd name="T4" fmla="*/ 30 w 15625763"/>
              <a:gd name="T5" fmla="*/ 2346441 h 4679951"/>
              <a:gd name="T6" fmla="*/ 15625471 w 15625763"/>
              <a:gd name="T7" fmla="*/ 2360222 h 4679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25763" h="4679951">
                <a:moveTo>
                  <a:pt x="15625471" y="2360222"/>
                </a:moveTo>
                <a:cubicBezTo>
                  <a:pt x="15588357" y="3644848"/>
                  <a:pt x="12100181" y="4680291"/>
                  <a:pt x="7810818" y="4679951"/>
                </a:cubicBezTo>
                <a:cubicBezTo>
                  <a:pt x="3505116" y="4679610"/>
                  <a:pt x="11927" y="3636003"/>
                  <a:pt x="30" y="2346441"/>
                </a:cubicBezTo>
                <a:lnTo>
                  <a:pt x="15625471" y="236022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27088" y="1988840"/>
            <a:ext cx="7874000" cy="26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1363" indent="-2841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s-AR" dirty="0">
                <a:solidFill>
                  <a:srgbClr val="000000"/>
                </a:solidFill>
                <a:latin typeface="Aller" charset="0"/>
              </a:rPr>
              <a:t>6. ¿ CON CUÁLES ACCIONES ?  Actividades </a:t>
            </a:r>
          </a:p>
          <a:p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>
                <a:solidFill>
                  <a:srgbClr val="000000"/>
                </a:solidFill>
                <a:latin typeface="Aller" charset="0"/>
              </a:rPr>
              <a:t>7. ¿ CUANDO? Cronograma</a:t>
            </a:r>
          </a:p>
          <a:p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>
                <a:solidFill>
                  <a:srgbClr val="000000"/>
                </a:solidFill>
                <a:latin typeface="Aller" charset="0"/>
              </a:rPr>
              <a:t>8. ¿QUÉ HAREMOS CADA UNO? Roles y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funciones</a:t>
            </a:r>
          </a:p>
          <a:p>
            <a:endParaRPr lang="es-AR" dirty="0">
              <a:solidFill>
                <a:srgbClr val="000000"/>
              </a:solidFill>
              <a:latin typeface="Aller" charset="0"/>
            </a:endParaRPr>
          </a:p>
          <a:p>
            <a:r>
              <a:rPr lang="es-AR" dirty="0">
                <a:solidFill>
                  <a:srgbClr val="000000"/>
                </a:solidFill>
                <a:latin typeface="Aller" charset="0"/>
              </a:rPr>
              <a:t>9 ¿CUANTO? </a:t>
            </a:r>
            <a:r>
              <a:rPr lang="es-AR" dirty="0" smtClean="0">
                <a:solidFill>
                  <a:srgbClr val="000000"/>
                </a:solidFill>
                <a:latin typeface="Aller" charset="0"/>
              </a:rPr>
              <a:t>Presupuesto</a:t>
            </a:r>
            <a:endParaRPr lang="es-AR" dirty="0">
              <a:solidFill>
                <a:srgbClr val="000000"/>
              </a:solidFill>
              <a:latin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1862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-214313"/>
            <a:ext cx="9144000" cy="7072313"/>
          </a:xfrm>
          <a:prstGeom prst="rect">
            <a:avLst/>
          </a:prstGeom>
          <a:solidFill>
            <a:srgbClr val="E62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AR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7877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37499</TotalTime>
  <Words>927</Words>
  <Application>Microsoft Office PowerPoint</Application>
  <PresentationFormat>Presentación en pantalla (4:3)</PresentationFormat>
  <Paragraphs>187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0" baseType="lpstr">
      <vt:lpstr>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Luffi</cp:lastModifiedBy>
  <cp:revision>306</cp:revision>
  <cp:lastPrinted>2010-09-03T19:50:14Z</cp:lastPrinted>
  <dcterms:created xsi:type="dcterms:W3CDTF">2010-08-12T13:33:51Z</dcterms:created>
  <dcterms:modified xsi:type="dcterms:W3CDTF">2013-08-21T03:31:36Z</dcterms:modified>
</cp:coreProperties>
</file>